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18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9.xml" ContentType="application/vnd.openxmlformats-officedocument.theme+xml"/>
  <Override PartName="/ppt/theme/theme67.xml" ContentType="application/vnd.openxmlformats-officedocument.theme+xml"/>
  <Override PartName="/ppt/theme/theme30.xml" ContentType="application/vnd.openxmlformats-officedocument.theme+xml"/>
  <Override PartName="/ppt/theme/theme78.xml" ContentType="application/vnd.openxmlformats-officedocument.theme+xml"/>
  <Override PartName="/ppt/theme/theme77.xml" ContentType="application/vnd.openxmlformats-officedocument.theme+xml"/>
  <Override PartName="/ppt/theme/theme76.xml" ContentType="application/vnd.openxmlformats-officedocument.theme+xml"/>
  <Override PartName="/ppt/theme/theme75.xml" ContentType="application/vnd.openxmlformats-officedocument.theme+xml"/>
  <Override PartName="/ppt/theme/theme74.xml" ContentType="application/vnd.openxmlformats-officedocument.theme+xml"/>
  <Override PartName="/ppt/theme/theme73.xml" ContentType="application/vnd.openxmlformats-officedocument.theme+xml"/>
  <Override PartName="/ppt/theme/theme72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svg" ContentType="image/svg"/>
  <Override PartName="/ppt/media/image6.png" ContentType="image/png"/>
  <Override PartName="/ppt/media/image10.png" ContentType="image/png"/>
  <Override PartName="/ppt/media/image4.png" ContentType="image/pn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5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</p:sldMasterIdLst>
  <p:sldIdLst>
    <p:sldId id="256" r:id="rId81"/>
    <p:sldId id="257" r:id="rId82"/>
    <p:sldId id="258" r:id="rId83"/>
    <p:sldId id="259" r:id="rId84"/>
    <p:sldId id="260" r:id="rId85"/>
    <p:sldId id="261" r:id="rId86"/>
    <p:sldId id="262" r:id="rId87"/>
    <p:sldId id="263" r:id="rId88"/>
    <p:sldId id="264" r:id="rId89"/>
    <p:sldId id="265" r:id="rId9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" Target="slides/slide1.xml"/><Relationship Id="rId82" Type="http://schemas.openxmlformats.org/officeDocument/2006/relationships/slide" Target="slides/slide2.xml"/><Relationship Id="rId83" Type="http://schemas.openxmlformats.org/officeDocument/2006/relationships/slide" Target="slides/slide3.xml"/><Relationship Id="rId84" Type="http://schemas.openxmlformats.org/officeDocument/2006/relationships/slide" Target="slides/slide4.xml"/><Relationship Id="rId85" Type="http://schemas.openxmlformats.org/officeDocument/2006/relationships/slide" Target="slides/slide5.xml"/><Relationship Id="rId86" Type="http://schemas.openxmlformats.org/officeDocument/2006/relationships/slide" Target="slides/slide6.xml"/><Relationship Id="rId87" Type="http://schemas.openxmlformats.org/officeDocument/2006/relationships/slide" Target="slides/slide7.xml"/><Relationship Id="rId88" Type="http://schemas.openxmlformats.org/officeDocument/2006/relationships/slide" Target="slides/slide8.xml"/><Relationship Id="rId89" Type="http://schemas.openxmlformats.org/officeDocument/2006/relationships/slide" Target="slides/slide9.xml"/><Relationship Id="rId90" Type="http://schemas.openxmlformats.org/officeDocument/2006/relationships/slide" Target="slides/slide10.xml"/><Relationship Id="rId9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sv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sv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" name="Picture 9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" name="Picture 10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2" name="Picture 18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3" name="Picture 18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4" name="Shape 18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5" name="Shape 18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6" name="Shape 18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7" name="Shape 18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8" name="Shape 190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9" name="Shape 191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0" name="Shape 192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61" name="Shape 193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3" name="Picture 6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64" name="Picture 759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65" name="Picture 761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8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72" name="Picture 20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73" name="Picture 20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74" name="Shape 208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79" name="Picture 21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80" name="Picture 21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81" name="Shape 216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2" name="Shape 217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3" name="Shape 218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8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86" name="Picture 22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87" name="Picture 23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88" name="Shape 23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89" name="Shape 232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0" name="Shape 233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1" name="Shape 234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2" name="Shape 235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3" name="Shape 236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4" name="Shape 237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95" name="Shape 238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98" name="Picture 250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99" name="Picture 252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00" name="Shape 253"/>
          <p:cNvSpPr/>
          <p:nvPr/>
        </p:nvSpPr>
        <p:spPr>
          <a:xfrm>
            <a:off x="4296240" y="1089000"/>
            <a:ext cx="359928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Shape 254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Shape 255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0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05" name="Shape 258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06" name="Shape 259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07" name="Shape 260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08" name="Shape 261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09" name="Shape 262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0" name="Shape 26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1" name="Shape 26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2" name="Shape 26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15" name="Shape 27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6" name="Shape 27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7" name="Shape 27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8" name="Shape 27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19" name="Shape 280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0" name="Shape 281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1" name="Shape 282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22" name="Shape 283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2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25" name="Shape 293"/>
          <p:cNvSpPr/>
          <p:nvPr/>
        </p:nvSpPr>
        <p:spPr>
          <a:xfrm>
            <a:off x="620388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Shape 294"/>
          <p:cNvSpPr/>
          <p:nvPr/>
        </p:nvSpPr>
        <p:spPr>
          <a:xfrm>
            <a:off x="620388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Shape 296"/>
          <p:cNvSpPr/>
          <p:nvPr/>
        </p:nvSpPr>
        <p:spPr>
          <a:xfrm>
            <a:off x="44280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Shape 297"/>
          <p:cNvSpPr/>
          <p:nvPr/>
        </p:nvSpPr>
        <p:spPr>
          <a:xfrm>
            <a:off x="44280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3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31" name="Picture 30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32" name="Picture 30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33" name="Shape 304"/>
          <p:cNvSpPr/>
          <p:nvPr/>
        </p:nvSpPr>
        <p:spPr>
          <a:xfrm>
            <a:off x="4295880" y="1089000"/>
            <a:ext cx="745272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3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36" name="Picture 30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31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38" name="Shape 312"/>
          <p:cNvSpPr/>
          <p:nvPr/>
        </p:nvSpPr>
        <p:spPr>
          <a:xfrm>
            <a:off x="442800" y="10890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Shape 313"/>
          <p:cNvSpPr/>
          <p:nvPr/>
        </p:nvSpPr>
        <p:spPr>
          <a:xfrm>
            <a:off x="442800" y="35388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Shape 314"/>
          <p:cNvSpPr/>
          <p:nvPr/>
        </p:nvSpPr>
        <p:spPr>
          <a:xfrm>
            <a:off x="8108280" y="10890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Shape 315"/>
          <p:cNvSpPr/>
          <p:nvPr/>
        </p:nvSpPr>
        <p:spPr>
          <a:xfrm>
            <a:off x="8108280" y="35388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2" name="Shape 316"/>
          <p:cNvSpPr/>
          <p:nvPr/>
        </p:nvSpPr>
        <p:spPr>
          <a:xfrm>
            <a:off x="4294080" y="1089000"/>
            <a:ext cx="359928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Shape 317"/>
          <p:cNvSpPr/>
          <p:nvPr/>
        </p:nvSpPr>
        <p:spPr>
          <a:xfrm>
            <a:off x="4294080" y="3538800"/>
            <a:ext cx="359928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7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4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46" name="Shape 319"/>
          <p:cNvSpPr/>
          <p:nvPr/>
        </p:nvSpPr>
        <p:spPr>
          <a:xfrm>
            <a:off x="44280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Shape 321"/>
          <p:cNvSpPr/>
          <p:nvPr/>
        </p:nvSpPr>
        <p:spPr>
          <a:xfrm>
            <a:off x="332244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Shape 322"/>
          <p:cNvSpPr/>
          <p:nvPr/>
        </p:nvSpPr>
        <p:spPr>
          <a:xfrm>
            <a:off x="620244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Shape 323"/>
          <p:cNvSpPr/>
          <p:nvPr/>
        </p:nvSpPr>
        <p:spPr>
          <a:xfrm>
            <a:off x="908208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Shape 324"/>
          <p:cNvSpPr/>
          <p:nvPr/>
        </p:nvSpPr>
        <p:spPr>
          <a:xfrm>
            <a:off x="44280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Shape 325"/>
          <p:cNvSpPr/>
          <p:nvPr/>
        </p:nvSpPr>
        <p:spPr>
          <a:xfrm>
            <a:off x="332244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Shape 326"/>
          <p:cNvSpPr/>
          <p:nvPr/>
        </p:nvSpPr>
        <p:spPr>
          <a:xfrm>
            <a:off x="620244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Shape 327"/>
          <p:cNvSpPr/>
          <p:nvPr/>
        </p:nvSpPr>
        <p:spPr>
          <a:xfrm>
            <a:off x="908208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56" name="Shape 9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57" name="Shape 10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58" name="Shape 11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59" name="Shape 12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0" name="Shape 13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1" name="Shape 14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2" name="Shape 15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3" name="Shape 16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6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66" name="Picture 33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33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68" name="Shape 334"/>
          <p:cNvSpPr/>
          <p:nvPr/>
        </p:nvSpPr>
        <p:spPr>
          <a:xfrm>
            <a:off x="620388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9" name="Shape 335"/>
          <p:cNvSpPr/>
          <p:nvPr/>
        </p:nvSpPr>
        <p:spPr>
          <a:xfrm>
            <a:off x="620388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73" name="Picture 6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74" name="Picture 340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75" name="Picture 342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8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7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78" name="Picture 34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79" name="Picture 34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80" name="Shape 350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7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8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83" name="Shape 352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4" name="Shape 354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8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87" name="Shape 358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8" name="Shape 360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89" name="Shape 365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0" name="Shape 366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93" name="Picture 37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94" name="Picture 37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95" name="Shape 377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6" name="Shape 378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97" name="Shape 379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7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0" name="Shape 388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1" name="Shape 389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2" name="Shape 390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3" name="Shape 39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0" name="Picture 10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1" name="Picture 10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12" name="Shape 110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3" name="Shape 111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4" name="Shape 112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5" name="Shape 113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6" name="Shape 11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17" name="Shape 11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0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6" name="Shape 397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7" name="Shape 399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8" name="Shape 400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09" name="Shape 401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10" name="Shape 402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11" name="Shape 403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14" name="Picture 41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15" name="Picture 42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16" name="Shape 422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17" name="Shape 42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7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20" name="Shape 429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21" name="Shape 431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22" name="Shape 432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23" name="Shape 433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24" name="Shape 43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25" name="Shape 43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30" name="Shape 449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31" name="Shape 451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32" name="Shape 452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33" name="Shape 453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34" name="Shape 45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35" name="Shape 45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38" name="Picture 46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39" name="Picture 46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7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42" name="Picture 47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43" name="Picture 474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44" name="Shape 475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5" name="Shape 476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6" name="Shape 477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47" name="Shape 478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7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5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5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52" name="Shape 488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53" name="Shape 490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54" name="Shape 491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55" name="Shape 492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5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5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58" name="Picture 50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59" name="Picture 50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60" name="Shape 507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1" name="Shape 508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2" name="Shape 509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3" name="Shape 510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4" name="Shape 5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5" name="Shape 512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6" name="Shape 513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67" name="Shape 514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" name="Shape 129"/>
          <p:cNvSpPr/>
          <p:nvPr/>
        </p:nvSpPr>
        <p:spPr>
          <a:xfrm>
            <a:off x="4296240" y="1089000"/>
            <a:ext cx="359928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Shape 130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Shape 13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6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70" name="Picture 53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71" name="Picture 53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7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74" name="Shape 540"/>
          <p:cNvSpPr/>
          <p:nvPr/>
        </p:nvSpPr>
        <p:spPr>
          <a:xfrm>
            <a:off x="620388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Shape 541"/>
          <p:cNvSpPr/>
          <p:nvPr/>
        </p:nvSpPr>
        <p:spPr>
          <a:xfrm>
            <a:off x="620388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5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7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78" name="Picture 54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79" name="Picture 54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80" name="Shape 550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1" name="Shape 551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2" name="Shape 552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3" name="Shape 553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4" name="Shape 55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5" name="Shape 55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8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88" name="Shape 563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9" name="Shape 565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0" name="Shape 566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5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93" name="Shape 38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4" name="Shape 39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5" name="Shape 40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96" name="Shape 4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5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99" name="Shape 574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00" name="Shape 576"/>
          <p:cNvSpPr/>
          <p:nvPr/>
        </p:nvSpPr>
        <p:spPr>
          <a:xfrm>
            <a:off x="6201360" y="10926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01" name="Shape 577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02" name="Shape 578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5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05" name="Shape 586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73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5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08" name="Picture 590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09" name="Picture 592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10" name="Shape 593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11" name="Shape 594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1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14" name="Shape 601"/>
          <p:cNvSpPr/>
          <p:nvPr/>
        </p:nvSpPr>
        <p:spPr>
          <a:xfrm>
            <a:off x="4295880" y="1089000"/>
            <a:ext cx="745272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5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1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17" name="Shape 604"/>
          <p:cNvSpPr/>
          <p:nvPr/>
        </p:nvSpPr>
        <p:spPr>
          <a:xfrm>
            <a:off x="44280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Shape 606"/>
          <p:cNvSpPr/>
          <p:nvPr/>
        </p:nvSpPr>
        <p:spPr>
          <a:xfrm>
            <a:off x="908604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Shape 607"/>
          <p:cNvSpPr/>
          <p:nvPr/>
        </p:nvSpPr>
        <p:spPr>
          <a:xfrm>
            <a:off x="620280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Shape 608"/>
          <p:cNvSpPr/>
          <p:nvPr/>
        </p:nvSpPr>
        <p:spPr>
          <a:xfrm>
            <a:off x="332388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5" name="Picture 13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6" name="Picture 13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7" name="Shape 139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28" name="Shape 140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2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23" name="Shape 610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Shape 612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5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2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27" name="Picture 61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28" name="Picture 61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29" name="Shape 619"/>
          <p:cNvSpPr/>
          <p:nvPr/>
        </p:nvSpPr>
        <p:spPr>
          <a:xfrm>
            <a:off x="44280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0" name="Shape 620"/>
          <p:cNvSpPr/>
          <p:nvPr/>
        </p:nvSpPr>
        <p:spPr>
          <a:xfrm>
            <a:off x="332244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1" name="Shape 621"/>
          <p:cNvSpPr/>
          <p:nvPr/>
        </p:nvSpPr>
        <p:spPr>
          <a:xfrm>
            <a:off x="620244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2" name="Shape 622"/>
          <p:cNvSpPr/>
          <p:nvPr/>
        </p:nvSpPr>
        <p:spPr>
          <a:xfrm>
            <a:off x="9082080" y="10890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3" name="Shape 623"/>
          <p:cNvSpPr/>
          <p:nvPr/>
        </p:nvSpPr>
        <p:spPr>
          <a:xfrm>
            <a:off x="44280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4" name="Shape 624"/>
          <p:cNvSpPr/>
          <p:nvPr/>
        </p:nvSpPr>
        <p:spPr>
          <a:xfrm>
            <a:off x="332244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5" name="Shape 625"/>
          <p:cNvSpPr/>
          <p:nvPr/>
        </p:nvSpPr>
        <p:spPr>
          <a:xfrm>
            <a:off x="620244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6" name="Shape 626"/>
          <p:cNvSpPr/>
          <p:nvPr/>
        </p:nvSpPr>
        <p:spPr>
          <a:xfrm>
            <a:off x="9082080" y="3538800"/>
            <a:ext cx="2662560" cy="2231280"/>
          </a:xfrm>
          <a:prstGeom prst="roundRect">
            <a:avLst>
              <a:gd name="adj" fmla="val 9004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3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39" name="Shape 628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0" name="Shape 630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1" name="Shape 631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2" name="Shape 632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5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4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45" name="Shape 638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6" name="Shape 640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7" name="Shape 641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8" name="Shape 642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9" name="Shape 643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50" name="Shape 644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5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53" name="Picture 65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54" name="Picture 656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55" name="Shape 657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56" name="Shape 658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59" name="Picture 5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60" name="Picture 5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61" name="Shape 5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2" name="Shape 57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3" name="Shape 5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4" name="Shape 59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66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67" name="Shape 662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8" name="Shape 664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69" name="Shape 665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5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72" name="Shape 673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73" name="Shape 675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5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76" name="Shape 681"/>
          <p:cNvSpPr/>
          <p:nvPr/>
        </p:nvSpPr>
        <p:spPr>
          <a:xfrm>
            <a:off x="442800" y="10890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Shape 683"/>
          <p:cNvSpPr/>
          <p:nvPr/>
        </p:nvSpPr>
        <p:spPr>
          <a:xfrm>
            <a:off x="442800" y="35388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Shape 684"/>
          <p:cNvSpPr/>
          <p:nvPr/>
        </p:nvSpPr>
        <p:spPr>
          <a:xfrm>
            <a:off x="8108280" y="10890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Shape 685"/>
          <p:cNvSpPr/>
          <p:nvPr/>
        </p:nvSpPr>
        <p:spPr>
          <a:xfrm>
            <a:off x="8108280" y="3538800"/>
            <a:ext cx="363636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Shape 686"/>
          <p:cNvSpPr/>
          <p:nvPr/>
        </p:nvSpPr>
        <p:spPr>
          <a:xfrm>
            <a:off x="4294080" y="1089000"/>
            <a:ext cx="359928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Shape 687"/>
          <p:cNvSpPr/>
          <p:nvPr/>
        </p:nvSpPr>
        <p:spPr>
          <a:xfrm>
            <a:off x="4294080" y="3538800"/>
            <a:ext cx="3599280" cy="2229480"/>
          </a:xfrm>
          <a:prstGeom prst="roundRect">
            <a:avLst>
              <a:gd name="adj" fmla="val 9192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5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8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84" name="Picture 69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85" name="Picture 69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86" name="Shape 694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87" name="Shape 695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88" name="Shape 696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1" name="Picture 146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2" name="Picture 148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3" name="Shape 149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4" name="Shape 150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5" name="Shape 151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90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91" name="Picture 70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92" name="Picture 70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93" name="Shape 70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4" name="Shape 707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5" name="Shape 70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396" name="Shape 709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9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99" name="Shape 71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00" name="Shape 71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01" name="Shape 71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02" name="Shape 719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5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04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05" name="Picture 72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06" name="Picture 72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07" name="Shape 730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08" name="Shape 731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09" name="Shape 732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0" name="Shape 733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12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13" name="Shape 739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4" name="Shape 741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5" name="Shape 742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5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1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18" name="Picture 74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19" name="Picture 75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20" name="Shape 752"/>
          <p:cNvSpPr/>
          <p:nvPr/>
        </p:nvSpPr>
        <p:spPr>
          <a:xfrm>
            <a:off x="620388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1" name="Shape 753"/>
          <p:cNvSpPr/>
          <p:nvPr/>
        </p:nvSpPr>
        <p:spPr>
          <a:xfrm>
            <a:off x="620388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2" name="Shape 754"/>
          <p:cNvSpPr/>
          <p:nvPr/>
        </p:nvSpPr>
        <p:spPr>
          <a:xfrm>
            <a:off x="442800" y="35388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3" name="Shape 755"/>
          <p:cNvSpPr/>
          <p:nvPr/>
        </p:nvSpPr>
        <p:spPr>
          <a:xfrm>
            <a:off x="442800" y="1089000"/>
            <a:ext cx="5544360" cy="2231280"/>
          </a:xfrm>
          <a:prstGeom prst="roundRect">
            <a:avLst>
              <a:gd name="adj" fmla="val 9259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2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26" name="Shape 763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27" name="Shape 765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5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2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30" name="Picture 7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31" name="Picture 7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32" name="Shape 74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3" name="Shape 7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4" name="Shape 7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5" name="Shape 77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3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38" name="Picture 77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39" name="Picture 77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40" name="Shape 77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1" name="Shape 777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2" name="Shape 77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3" name="Shape 779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7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4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46" name="Shape 790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7" name="Shape 791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8" name="Shape 792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49" name="Shape 793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0" name="Shape 794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1" name="Shape 795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2" name="Shape 796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3" name="Shape 797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5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5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56" name="Shape 81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7" name="Shape 81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8" name="Shape 81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59" name="Shape 819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8" name="Picture 158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9" name="Picture 160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0" name="Shape 16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1" name="Shape 162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2" name="Shape 163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3" name="Shape 164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6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62" name="Picture 83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63" name="Picture 83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64" name="Shape 834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65" name="Shape 835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66" name="Shape 836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67" name="Shape 837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68" name="Shape 838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69" name="Shape 839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70" name="Shape 840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71" name="Shape 841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7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74" name="Picture 861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75" name="Picture 86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76" name="Shape 864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77" name="Shape 865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78" name="Shape 866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79" name="Shape 867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80" name="Shape 868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81" name="Shape 869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8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84" name="Picture 879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85" name="Picture 881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86" name="Shape 882"/>
          <p:cNvSpPr/>
          <p:nvPr/>
        </p:nvSpPr>
        <p:spPr>
          <a:xfrm>
            <a:off x="44280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7" name="Shape 883"/>
          <p:cNvSpPr/>
          <p:nvPr/>
        </p:nvSpPr>
        <p:spPr>
          <a:xfrm>
            <a:off x="908604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8" name="Shape 884"/>
          <p:cNvSpPr/>
          <p:nvPr/>
        </p:nvSpPr>
        <p:spPr>
          <a:xfrm>
            <a:off x="620280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9" name="Shape 885"/>
          <p:cNvSpPr/>
          <p:nvPr/>
        </p:nvSpPr>
        <p:spPr>
          <a:xfrm>
            <a:off x="3323880" y="1089000"/>
            <a:ext cx="2662560" cy="4679280"/>
          </a:xfrm>
          <a:prstGeom prst="roundRect">
            <a:avLst>
              <a:gd name="adj" fmla="val 7525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91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92" name="Shape 887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3" name="Shape 889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5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9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96" name="Picture 89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97" name="Picture 89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98" name="Shape 898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499" name="Shape 899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0" name="Shape 900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1" name="Shape 90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0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04" name="Picture 913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05" name="Picture 91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06" name="Shape 916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7" name="Shape 917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8" name="Shape 918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09" name="Shape 91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10" name="Shape 92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11" name="Shape 92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14" name="Picture 937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15" name="Picture 939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16" name="Shape 940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7" name="Shape 941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9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20" name="Picture 8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21" name="Picture 8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23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24" name="Picture 945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25" name="Picture 947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526" name="Shape 948"/>
          <p:cNvSpPr/>
          <p:nvPr/>
        </p:nvSpPr>
        <p:spPr>
          <a:xfrm>
            <a:off x="442800" y="1089000"/>
            <a:ext cx="1130184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7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2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529" name="Shape 89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0" name="Shape 91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  <p:sp>
        <p:nvSpPr>
          <p:cNvPr id="531" name="Shape 92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6" name="Shape 174"/>
          <p:cNvSpPr/>
          <p:nvPr/>
        </p:nvSpPr>
        <p:spPr>
          <a:xfrm>
            <a:off x="442800" y="1089000"/>
            <a:ext cx="1130184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9" name="Shape 178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508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7490520" cy="532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Модель классификации комментариев по работе управляющей</a:t>
            </a:r>
            <a:br>
              <a:rPr sz="5200"/>
            </a:br>
            <a:r>
              <a:rPr b="0" lang="ru-RU" sz="5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компании</a:t>
            </a:r>
            <a:endParaRPr b="0" lang="ru-RU" sz="5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3" name="Shape 951"/>
          <p:cNvSpPr/>
          <p:nvPr/>
        </p:nvSpPr>
        <p:spPr>
          <a:xfrm>
            <a:off x="776880" y="5591160"/>
            <a:ext cx="3045600" cy="1006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chemeClr val="lt2"/>
                </a:solidFill>
                <a:latin typeface="CoFo Sans Medium"/>
                <a:ea typeface="CoFo Sans Medium"/>
              </a:rPr>
              <a:t>Работу выполнил :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chemeClr val="lt2"/>
                </a:solidFill>
                <a:latin typeface="CoFo Sans Medium"/>
                <a:ea typeface="CoFo Sans Medium"/>
              </a:rPr>
              <a:t>Коряковский Артём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2520000" y="2235960"/>
            <a:ext cx="7380000" cy="2624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1. Данные обработаны и проанализированы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2. Данные размечены</a:t>
            </a:r>
            <a:br>
              <a:rPr sz="2400"/>
            </a:b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3. Обучена модель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4. Модель оценена с помощью метрики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5" name="Shape 990"/>
          <p:cNvSpPr/>
          <p:nvPr/>
        </p:nvSpPr>
        <p:spPr>
          <a:xfrm>
            <a:off x="4213440" y="524160"/>
            <a:ext cx="359928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ru-RU" sz="5200" spc="-1" strike="noStrike">
                <a:solidFill>
                  <a:schemeClr val="dk1"/>
                </a:solidFill>
                <a:latin typeface="CoFo Sans"/>
              </a:rPr>
              <a:t>Итоги</a:t>
            </a:r>
            <a:endParaRPr b="0" lang="ru-RU" sz="5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540000" y="43272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Введение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/>
          </p:nvPr>
        </p:nvSpPr>
        <p:spPr>
          <a:xfrm>
            <a:off x="442800" y="2680920"/>
            <a:ext cx="11198160" cy="359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Задачи проекта: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Анализ оставленных клиентами отзывов (качество, скорость работы, компетентность).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Оценка удовлетворённости клиентов.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Выявлять неудовлетворённых клиентов.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6" name="Shape 955"/>
          <p:cNvSpPr/>
          <p:nvPr/>
        </p:nvSpPr>
        <p:spPr>
          <a:xfrm>
            <a:off x="487440" y="1260720"/>
            <a:ext cx="9412200" cy="8323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В данной работе необходимо решить задачу многоклассовой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многометочной классификации текстовых отзывов.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Работа с данными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8" name="PlaceHolder 2"/>
          <p:cNvSpPr>
            <a:spLocks noGrp="1"/>
          </p:cNvSpPr>
          <p:nvPr>
            <p:ph/>
          </p:nvPr>
        </p:nvSpPr>
        <p:spPr>
          <a:xfrm>
            <a:off x="442800" y="1692000"/>
            <a:ext cx="11181240" cy="495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Разметка по ключевым словам с помощью кода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Разметка и анализ остальных данных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Удаление пропусков после разметки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199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Удаленик строк с пустыми комментариями 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Выбор модели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0" name="PlaceHolder 2"/>
          <p:cNvSpPr>
            <a:spLocks noGrp="1"/>
          </p:cNvSpPr>
          <p:nvPr>
            <p:ph/>
          </p:nvPr>
        </p:nvSpPr>
        <p:spPr>
          <a:xfrm>
            <a:off x="442800" y="1326240"/>
            <a:ext cx="10266840" cy="3905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Мною были опробованы различные модели и выбрали лучшие: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800"/>
              </a:spcBef>
              <a:buClr>
                <a:srgbClr val="ffffff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Random Forest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800"/>
              </a:spcBef>
              <a:buClr>
                <a:srgbClr val="ffffff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Logistic regression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800"/>
              </a:spcBef>
              <a:buClr>
                <a:srgbClr val="ffffff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Gradient Boosting Classificier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laceHolder 1"/>
          <p:cNvSpPr>
            <a:spLocks noGrp="1"/>
          </p:cNvSpPr>
          <p:nvPr>
            <p:ph type="title"/>
          </p:nvPr>
        </p:nvSpPr>
        <p:spPr>
          <a:xfrm>
            <a:off x="442800" y="117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Выбранные классы для классификации 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" name="Shape 964"/>
          <p:cNvSpPr/>
          <p:nvPr/>
        </p:nvSpPr>
        <p:spPr>
          <a:xfrm>
            <a:off x="442800" y="1080000"/>
            <a:ext cx="7296840" cy="4695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Вопрос решён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скорость выполнения заявки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качество работы сотрудников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Нравится скорость отработки заявок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Понравилось выполнение заявки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Критика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Random Forest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Shape 972"/>
          <p:cNvSpPr/>
          <p:nvPr/>
        </p:nvSpPr>
        <p:spPr>
          <a:xfrm>
            <a:off x="442800" y="1410120"/>
            <a:ext cx="4596840" cy="37198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799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Представляет собой алгоритм, который объединяет множество решающих деревьев для более точного и устойчивого предсказания. Хорошо работает с разнородными данными и снижает риск переобучения.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5" name="" descr=""/>
          <p:cNvPicPr/>
          <p:nvPr/>
        </p:nvPicPr>
        <p:blipFill>
          <a:blip r:embed="rId1"/>
          <a:stretch/>
        </p:blipFill>
        <p:spPr>
          <a:xfrm>
            <a:off x="7020000" y="979200"/>
            <a:ext cx="4139640" cy="4780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Logistic Regression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Shape 967"/>
          <p:cNvSpPr/>
          <p:nvPr/>
        </p:nvSpPr>
        <p:spPr>
          <a:xfrm>
            <a:off x="540000" y="1562760"/>
            <a:ext cx="4596840" cy="291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Cтатистический метод, используемый для задач бинарной классификации, который предсказывает вероятность принадлежности объекта к определенному классу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8" name="" descr=""/>
          <p:cNvPicPr/>
          <p:nvPr/>
        </p:nvPicPr>
        <p:blipFill>
          <a:blip r:embed="rId1"/>
          <a:stretch/>
        </p:blipFill>
        <p:spPr>
          <a:xfrm>
            <a:off x="6120000" y="1211040"/>
            <a:ext cx="5392440" cy="454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Gradient Boosting Classificier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Shape 977"/>
          <p:cNvSpPr/>
          <p:nvPr/>
        </p:nvSpPr>
        <p:spPr>
          <a:xfrm>
            <a:off x="442800" y="1460520"/>
            <a:ext cx="11232000" cy="13071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1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ru-RU" sz="24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Алгоритм машинного обучения, используемый для решения задач классификации и работает путем объединения нескольких слабых моделей (обычно решающих деревьев) в одну сильную модель.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51" name="" descr=""/>
          <p:cNvPicPr/>
          <p:nvPr/>
        </p:nvPicPr>
        <p:blipFill>
          <a:blip r:embed="rId1"/>
          <a:stretch/>
        </p:blipFill>
        <p:spPr>
          <a:xfrm>
            <a:off x="2534040" y="3960000"/>
            <a:ext cx="7365600" cy="1139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Заключение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Shape 987"/>
          <p:cNvSpPr/>
          <p:nvPr/>
        </p:nvSpPr>
        <p:spPr>
          <a:xfrm>
            <a:off x="442800" y="1873080"/>
            <a:ext cx="10455480" cy="20534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32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Модели успешно предсказывают классификацию отзывов.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3200" spc="-1" strike="noStrike">
                <a:solidFill>
                  <a:schemeClr val="accent6"/>
                </a:solidFill>
                <a:latin typeface="CoFo Sans Medium"/>
                <a:ea typeface="CoFo Sans Medium"/>
              </a:rPr>
              <a:t>Лучше всего себя показала модель Logistic regression.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"/>
        <a:cs typeface=""/>
      </a:majorFont>
      <a:minorFont>
        <a:latin typeface="CoF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tileRect l="0" t="0" r="0" b="0"/>
        </a:gradFill>
      </a:fillStyleLst>
      <a:lnStyleLst>
        <a:ln w="9525">
          <a:prstDash val="solid"/>
        </a:ln>
        <a:ln w="25400">
          <a:prstDash val="solid"/>
        </a:ln>
        <a:ln w="38100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Normal.dotm</Template>
  <TotalTime>12</TotalTime>
  <Application>LibreOffice/24.2.3.2$Linux_X86_64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2025-05-21T09:50:35Z</dcterms:modified>
  <cp:revision>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